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57" r:id="rId4"/>
    <p:sldId id="259" r:id="rId5"/>
    <p:sldId id="258" r:id="rId6"/>
    <p:sldId id="260" r:id="rId7"/>
    <p:sldId id="272" r:id="rId8"/>
    <p:sldId id="263" r:id="rId9"/>
    <p:sldId id="264" r:id="rId10"/>
    <p:sldId id="268" r:id="rId11"/>
    <p:sldId id="269" r:id="rId12"/>
    <p:sldId id="270" r:id="rId13"/>
    <p:sldId id="271" r:id="rId14"/>
    <p:sldId id="273" r:id="rId15"/>
    <p:sldId id="261" r:id="rId16"/>
    <p:sldId id="26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36" autoAdjust="0"/>
    <p:restoredTop sz="86464" autoAdjust="0"/>
  </p:normalViewPr>
  <p:slideViewPr>
    <p:cSldViewPr snapToGrid="0">
      <p:cViewPr varScale="1">
        <p:scale>
          <a:sx n="100" d="100"/>
          <a:sy n="100" d="100"/>
        </p:scale>
        <p:origin x="21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A0956-BFDA-4418-8166-92D8F90FA083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801EE-0690-4BBD-8735-0F82505466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726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327D-F2F3-471E-8842-ED7E8B9A057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63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01EE-0690-4BBD-8735-0F825054664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33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Поблагодарить Дмитрия </a:t>
            </a:r>
            <a:r>
              <a:rPr lang="ru-RU" dirty="0" err="1" smtClean="0"/>
              <a:t>Шелухина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01EE-0690-4BBD-8735-0F825054664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52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66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76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41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76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2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24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71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64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69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34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18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CF6C-AC01-489E-9411-7BEBC94DA264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77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09623"/>
            <a:ext cx="9144000" cy="1974461"/>
          </a:xfrm>
        </p:spPr>
        <p:txBody>
          <a:bodyPr>
            <a:noAutofit/>
          </a:bodyPr>
          <a:lstStyle/>
          <a:p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Применение глубокого обучения для задачи оптимизации двумерной модели камеры </a:t>
            </a:r>
            <a:r>
              <a:rPr lang="ru-RU" sz="3600" b="1" dirty="0" err="1" smtClean="0">
                <a:latin typeface="Arial" pitchFamily="34" charset="0"/>
                <a:cs typeface="Arial" pitchFamily="34" charset="0"/>
              </a:rPr>
              <a:t>токамака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110972"/>
            <a:ext cx="9144000" cy="530039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Семёнов А. С., Андреев В.Ф.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DF2D5CCF-6B6A-4D65-92EC-33EF7E70A790}"/>
              </a:ext>
            </a:extLst>
          </p:cNvPr>
          <p:cNvSpPr/>
          <p:nvPr/>
        </p:nvSpPr>
        <p:spPr>
          <a:xfrm>
            <a:off x="1997739" y="677449"/>
            <a:ext cx="8750774" cy="578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ru-RU" sz="28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Аннотация на Звенигородскую конференцию</a:t>
            </a:r>
          </a:p>
        </p:txBody>
      </p:sp>
    </p:spTree>
    <p:extLst>
      <p:ext uri="{BB962C8B-B14F-4D97-AF65-F5344CB8AC3E}">
        <p14:creationId xmlns:p14="http://schemas.microsoft.com/office/powerpoint/2010/main" val="101796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5140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3200" b="1" dirty="0" err="1" smtClean="0">
                <a:latin typeface="Arial" pitchFamily="34" charset="0"/>
                <a:cs typeface="Arial" pitchFamily="34" charset="0"/>
              </a:rPr>
              <a:t>Лучши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й</a:t>
            </a:r>
            <a:r>
              <a:rPr sz="3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 smtClean="0">
                <a:latin typeface="Arial" pitchFamily="34" charset="0"/>
                <a:cs typeface="Arial" pitchFamily="34" charset="0"/>
              </a:rPr>
              <a:t>результат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5" name="Объект 7" descr="Объект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089" y="1188881"/>
            <a:ext cx="3735386" cy="53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Рисунок 8" descr="Рисунок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14524" y="1116532"/>
            <a:ext cx="6428898" cy="341234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10</a:t>
            </a:r>
            <a:endParaRPr lang="en-US" altLang="ru-RU" sz="2000" dirty="0">
              <a:latin typeface="Arial" charset="0"/>
            </a:endParaRPr>
          </a:p>
        </p:txBody>
      </p:sp>
      <p:pic>
        <p:nvPicPr>
          <p:cNvPr id="1026" name="Picture 2" descr="https://s3.amazonaws.com/media-p.slid.es/uploads/1473020/images/7929180/pasted-from-clipboar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35" y="4565350"/>
            <a:ext cx="6670676" cy="21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3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output.png" descr="outp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82" y="-1"/>
            <a:ext cx="7178525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output.png" descr="output.png"/>
          <p:cNvPicPr>
            <a:picLocks noChangeAspect="1"/>
          </p:cNvPicPr>
          <p:nvPr/>
        </p:nvPicPr>
        <p:blipFill>
          <a:blip r:embed="rId2">
            <a:extLst/>
          </a:blip>
          <a:srcRect l="52237" t="24897" r="23824" b="49526"/>
          <a:stretch>
            <a:fillRect/>
          </a:stretch>
        </p:blipFill>
        <p:spPr>
          <a:xfrm>
            <a:off x="7932021" y="1311076"/>
            <a:ext cx="4150022" cy="423592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Линия"/>
          <p:cNvSpPr/>
          <p:nvPr/>
        </p:nvSpPr>
        <p:spPr>
          <a:xfrm flipH="1" flipV="1">
            <a:off x="5633456" y="2621464"/>
            <a:ext cx="2659579" cy="707850"/>
          </a:xfrm>
          <a:prstGeom prst="line">
            <a:avLst/>
          </a:prstGeom>
          <a:ln w="889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11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0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782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Arial" pitchFamily="34" charset="0"/>
                <a:cs typeface="Arial" pitchFamily="34" charset="0"/>
              </a:rPr>
              <a:t>«Облегчение» обучения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53" y="1969362"/>
            <a:ext cx="8096486" cy="3900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4248" y="2291883"/>
                <a:ext cx="3195228" cy="730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)=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𝒔𝒊𝒏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𝝋</m:t>
                              </m:r>
                            </m:e>
                          </m:d>
                          <m: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func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8" y="2291883"/>
                <a:ext cx="3195228" cy="730136"/>
              </a:xfrm>
              <a:prstGeom prst="rect">
                <a:avLst/>
              </a:prstGeom>
              <a:blipFill rotWithShape="0">
                <a:blip r:embed="rId4"/>
                <a:stretch>
                  <a:fillRect t="-88333" b="-129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4221" y="3065273"/>
                <a:ext cx="2111829" cy="469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groupChr>
                        <m:groupChrPr>
                          <m:chr m:val="→"/>
                          <m:pos m:val="top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1" y="3065273"/>
                <a:ext cx="2111829" cy="469937"/>
              </a:xfrm>
              <a:prstGeom prst="rect">
                <a:avLst/>
              </a:prstGeom>
              <a:blipFill rotWithShape="0">
                <a:blip r:embed="rId5"/>
                <a:stretch>
                  <a:fillRect l="-5202" t="-31169" r="-23699" b="-4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12</a:t>
            </a:r>
            <a:endParaRPr lang="en-US" altLang="ru-RU" sz="20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248" y="3578464"/>
            <a:ext cx="3540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Каждый сигнал теперь описывается</a:t>
            </a:r>
            <a:r>
              <a:rPr lang="en-US" dirty="0" smtClean="0"/>
              <a:t> </a:t>
            </a:r>
            <a:r>
              <a:rPr lang="ru-RU" dirty="0" smtClean="0"/>
              <a:t>3 числами, а не 161. </a:t>
            </a:r>
          </a:p>
          <a:p>
            <a:r>
              <a:rPr lang="ru-RU" dirty="0" smtClean="0"/>
              <a:t>В терминах </a:t>
            </a:r>
            <a:r>
              <a:rPr lang="en-US" dirty="0" smtClean="0"/>
              <a:t>O(N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ru-RU" dirty="0" smtClean="0"/>
              <a:t>получаем ускорение в 2500 раз. </a:t>
            </a:r>
          </a:p>
          <a:p>
            <a:r>
              <a:rPr lang="ru-RU" dirty="0" smtClean="0"/>
              <a:t>На практике ускорение ниже, но все равно это существенная прибавка в производительности.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60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34" y="-45864"/>
            <a:ext cx="7226532" cy="690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418575"/>
            <a:ext cx="3905250" cy="3974986"/>
          </a:xfrm>
          <a:prstGeom prst="rect">
            <a:avLst/>
          </a:prstGeom>
        </p:spPr>
      </p:pic>
      <p:sp>
        <p:nvSpPr>
          <p:cNvPr id="4" name="Линия"/>
          <p:cNvSpPr/>
          <p:nvPr/>
        </p:nvSpPr>
        <p:spPr>
          <a:xfrm flipH="1" flipV="1">
            <a:off x="5633456" y="2621464"/>
            <a:ext cx="2659579" cy="707850"/>
          </a:xfrm>
          <a:prstGeom prst="line">
            <a:avLst/>
          </a:prstGeom>
          <a:ln w="889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13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5902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Выводы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15</a:t>
            </a:r>
            <a:endParaRPr lang="en-US" altLang="ru-RU" sz="2000" dirty="0">
              <a:latin typeface="Arial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33425" y="1366568"/>
            <a:ext cx="108394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Сформулирован подход к решению задачи уточнения двумерной модели вакуумной камеры Т-15МД с использованием нейронных сетей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Реализовано обучение </a:t>
            </a:r>
            <a:r>
              <a:rPr lang="en-US" altLang="ru-RU" sz="2400" dirty="0" smtClean="0">
                <a:latin typeface="Arial" charset="0"/>
                <a:cs typeface="Arial" charset="0"/>
              </a:rPr>
              <a:t>NN</a:t>
            </a:r>
            <a:r>
              <a:rPr lang="ru-RU" altLang="ru-RU" sz="2400" dirty="0" smtClean="0">
                <a:latin typeface="Arial" charset="0"/>
                <a:cs typeface="Arial" charset="0"/>
              </a:rPr>
              <a:t> для произвольных функций.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Реализовано обучение </a:t>
            </a:r>
            <a:r>
              <a:rPr lang="en-US" altLang="ru-RU" sz="2400" dirty="0" smtClean="0">
                <a:latin typeface="Arial" charset="0"/>
                <a:cs typeface="Arial" charset="0"/>
              </a:rPr>
              <a:t>NN</a:t>
            </a:r>
            <a:r>
              <a:rPr lang="ru-RU" altLang="ru-RU" sz="2400" dirty="0">
                <a:latin typeface="Arial" charset="0"/>
                <a:cs typeface="Arial" charset="0"/>
              </a:rPr>
              <a:t> </a:t>
            </a:r>
            <a:r>
              <a:rPr lang="ru-RU" altLang="ru-RU" sz="2400" dirty="0" smtClean="0">
                <a:latin typeface="Arial" charset="0"/>
                <a:cs typeface="Arial" charset="0"/>
              </a:rPr>
              <a:t>в классе периодических функций, что </a:t>
            </a:r>
            <a:r>
              <a:rPr lang="ru-RU" altLang="ru-RU" sz="2400" dirty="0">
                <a:latin typeface="Arial" charset="0"/>
                <a:cs typeface="Arial" charset="0"/>
              </a:rPr>
              <a:t>с</a:t>
            </a:r>
            <a:r>
              <a:rPr lang="ru-RU" altLang="ru-RU" sz="2400" dirty="0" smtClean="0">
                <a:latin typeface="Arial" charset="0"/>
                <a:cs typeface="Arial" charset="0"/>
              </a:rPr>
              <a:t>ущественное ускорило обучение сети.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Результаты численных экспериментов показали эффективность данного подхода для решения поставленной задачи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Ближайшие планы: </a:t>
            </a:r>
            <a:r>
              <a:rPr lang="ru-RU" altLang="ru-RU" sz="2400" dirty="0">
                <a:latin typeface="Arial" charset="0"/>
                <a:cs typeface="Arial" charset="0"/>
              </a:rPr>
              <a:t>к</a:t>
            </a:r>
            <a:r>
              <a:rPr lang="ru-RU" altLang="ru-RU" sz="2400" dirty="0" smtClean="0">
                <a:latin typeface="Arial" charset="0"/>
                <a:cs typeface="Arial" charset="0"/>
              </a:rPr>
              <a:t>алибровка сети на экспериментальной информации для полного набора магнитных датчиков (39 двухкомпонентных магнитных датчиков).</a:t>
            </a:r>
          </a:p>
        </p:txBody>
      </p:sp>
    </p:spTree>
    <p:extLst>
      <p:ext uri="{BB962C8B-B14F-4D97-AF65-F5344CB8AC3E}">
        <p14:creationId xmlns:p14="http://schemas.microsoft.com/office/powerpoint/2010/main" val="347903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22227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ru-RU" sz="3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Спасибо </a:t>
            </a:r>
            <a:r>
              <a:rPr lang="ru-RU" sz="3600" b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за внимание!</a:t>
            </a:r>
            <a:endParaRPr sz="3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26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Заголовок 1"/>
          <p:cNvSpPr txBox="1">
            <a:spLocks noGrp="1"/>
          </p:cNvSpPr>
          <p:nvPr>
            <p:ph type="title"/>
          </p:nvPr>
        </p:nvSpPr>
        <p:spPr>
          <a:xfrm>
            <a:off x="838199" y="365126"/>
            <a:ext cx="11039375" cy="124229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3200" b="1" dirty="0" err="1">
                <a:latin typeface="Arial" pitchFamily="34" charset="0"/>
                <a:cs typeface="Arial" pitchFamily="34" charset="0"/>
              </a:rPr>
              <a:t>Блок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схема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задачи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обучения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обучение с подкреплением</a:t>
            </a:r>
            <a:r>
              <a:rPr sz="3200" b="1" dirty="0" smtClean="0">
                <a:latin typeface="Arial" pitchFamily="34" charset="0"/>
                <a:cs typeface="Arial" pitchFamily="34" charset="0"/>
              </a:rPr>
              <a:t>)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7" name="Объект 3" descr="Объект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4764" y="1762594"/>
            <a:ext cx="5760998" cy="478254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14</a:t>
            </a:r>
            <a:endParaRPr lang="en-US" altLang="ru-RU" sz="2000" dirty="0">
              <a:latin typeface="Arial" charset="0"/>
            </a:endParaRPr>
          </a:p>
        </p:txBody>
      </p:sp>
      <p:pic>
        <p:nvPicPr>
          <p:cNvPr id="1026" name="Picture 2" descr="http://qrcoder.ru/code/?https%3A%2F%2Fgithub.com%2FSemyonov-as&amp;10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4" y="2274170"/>
            <a:ext cx="35242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38199" y="5798421"/>
            <a:ext cx="3637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https://github.com/Semyonov-as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137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66749" y="1366568"/>
            <a:ext cx="107823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Вакуумная </a:t>
            </a:r>
            <a:r>
              <a:rPr lang="ru-RU" altLang="ru-RU" sz="2400" dirty="0">
                <a:latin typeface="Arial" charset="0"/>
                <a:cs typeface="Arial" charset="0"/>
              </a:rPr>
              <a:t>камера Т-15МД толстая с малым омическим</a:t>
            </a:r>
            <a:r>
              <a:rPr lang="en-US" altLang="ru-RU" sz="2400" dirty="0">
                <a:latin typeface="Arial" charset="0"/>
                <a:cs typeface="Arial" charset="0"/>
              </a:rPr>
              <a:t> </a:t>
            </a:r>
            <a:r>
              <a:rPr lang="ru-RU" altLang="ru-RU" sz="2400" dirty="0">
                <a:latin typeface="Arial" charset="0"/>
                <a:cs typeface="Arial" charset="0"/>
              </a:rPr>
              <a:t>сопротивлением, поэтому в ней наводятся большие токи, которые влияют на равновесие </a:t>
            </a:r>
            <a:r>
              <a:rPr lang="ru-RU" altLang="ru-RU" sz="2400" dirty="0" smtClean="0">
                <a:latin typeface="Arial" charset="0"/>
                <a:cs typeface="Arial" charset="0"/>
              </a:rPr>
              <a:t>плазмы</a:t>
            </a:r>
            <a:endParaRPr lang="ru-RU" altLang="ru-RU" sz="2400" dirty="0">
              <a:latin typeface="Arial" charset="0"/>
              <a:cs typeface="Arial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Для </a:t>
            </a:r>
            <a:r>
              <a:rPr lang="ru-RU" altLang="ru-RU" sz="2400" dirty="0">
                <a:latin typeface="Arial" charset="0"/>
                <a:cs typeface="Arial" charset="0"/>
              </a:rPr>
              <a:t>расчета сценариев разряда и в системах управления плазмой используется двумерная, аксиально-симметричная модель вакуумной </a:t>
            </a:r>
            <a:r>
              <a:rPr lang="ru-RU" altLang="ru-RU" sz="2400" dirty="0" smtClean="0">
                <a:latin typeface="Arial" charset="0"/>
                <a:cs typeface="Arial" charset="0"/>
              </a:rPr>
              <a:t>камеры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latin typeface="Arial" charset="0"/>
                <a:cs typeface="Arial" charset="0"/>
              </a:rPr>
              <a:t>Необходимо </a:t>
            </a:r>
            <a:r>
              <a:rPr lang="ru-RU" altLang="ru-RU" sz="2400" dirty="0">
                <a:latin typeface="Arial" charset="0"/>
                <a:cs typeface="Arial" charset="0"/>
              </a:rPr>
              <a:t>использовать дополнительные экспериментальные методы для уточнения двумерной модели ВК </a:t>
            </a:r>
            <a:r>
              <a:rPr lang="ru-RU" altLang="ru-RU" sz="2400" dirty="0" err="1">
                <a:latin typeface="Arial" charset="0"/>
                <a:cs typeface="Arial" charset="0"/>
              </a:rPr>
              <a:t>токамака</a:t>
            </a:r>
            <a:r>
              <a:rPr lang="ru-RU" altLang="ru-RU" sz="2400" dirty="0">
                <a:latin typeface="Arial" charset="0"/>
                <a:cs typeface="Arial" charset="0"/>
              </a:rPr>
              <a:t> Т-15МД </a:t>
            </a:r>
            <a:endParaRPr lang="ru-RU" altLang="ru-RU" sz="2400" dirty="0" smtClean="0">
              <a:latin typeface="Arial" charset="0"/>
              <a:cs typeface="Arial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Цель: </a:t>
            </a:r>
            <a:r>
              <a:rPr lang="ru-RU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уточнение двумерной модели ВК </a:t>
            </a:r>
            <a:r>
              <a:rPr lang="ru-RU" sz="2400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токамака</a:t>
            </a:r>
            <a:r>
              <a:rPr lang="ru-RU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на основе использования экспериментальных измерений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 idx="4294967295"/>
          </p:nvPr>
        </p:nvSpPr>
        <p:spPr>
          <a:xfrm>
            <a:off x="3185962" y="154058"/>
            <a:ext cx="5005137" cy="64742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Постановка задачи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2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3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1126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ru-RU" sz="3200" b="1" dirty="0" smtClean="0">
                <a:latin typeface="Arial" pitchFamily="34" charset="0"/>
                <a:cs typeface="Arial" pitchFamily="34" charset="0"/>
              </a:rPr>
              <a:t>Т</a:t>
            </a:r>
            <a:r>
              <a:rPr sz="3200" b="1" dirty="0" err="1" smtClean="0">
                <a:latin typeface="Arial" pitchFamily="34" charset="0"/>
                <a:cs typeface="Arial" pitchFamily="34" charset="0"/>
              </a:rPr>
              <a:t>окамак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 Т-15МД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Объект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9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7355" y="1356658"/>
            <a:ext cx="3783497" cy="5017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2666" y="1523135"/>
            <a:ext cx="3892808" cy="4684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147" y="2199712"/>
            <a:ext cx="4441520" cy="33311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>
                <a:latin typeface="Arial" charset="0"/>
              </a:rPr>
              <a:t>3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59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r>
              <a:rPr sz="3600" b="1" dirty="0" err="1">
                <a:latin typeface="Arial" pitchFamily="34" charset="0"/>
                <a:cs typeface="Arial" pitchFamily="34" charset="0"/>
              </a:rPr>
              <a:t>Алгоритм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расчёта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магнитных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полей</a:t>
            </a:r>
            <a:r>
              <a:rPr sz="3600" b="1" dirty="0">
                <a:latin typeface="Arial" pitchFamily="34" charset="0"/>
                <a:cs typeface="Arial" pitchFamily="34" charset="0"/>
              </a:rPr>
              <a:t> в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токамаке</a:t>
            </a:r>
            <a:endParaRPr sz="3600" b="1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Объект 2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313330" y="1152462"/>
                <a:ext cx="5952717" cy="4565846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задаём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экспериментальный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ток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I(t) в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одной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из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полоидальных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обмоток</a:t>
                </a:r>
                <a:endParaRPr sz="1700" dirty="0">
                  <a:latin typeface="Arial" pitchFamily="34" charset="0"/>
                  <a:cs typeface="Arial" pitchFamily="34" charset="0"/>
                </a:endParaRP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решаем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уравнения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Кирхгофа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𝐑𝐈</m:t>
                    </m:r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sz="1700" dirty="0">
                    <a:latin typeface="Arial" pitchFamily="34" charset="0"/>
                    <a:cs typeface="Arial" pitchFamily="34" charset="0"/>
                  </a:rPr>
                  <a:t>  и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находим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наведённые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токи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всех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кольцевых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витках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ВК и в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элементах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пассивной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стабилизации</a:t>
                </a:r>
                <a:endParaRPr sz="1700" dirty="0">
                  <a:latin typeface="Arial" pitchFamily="34" charset="0"/>
                  <a:cs typeface="Arial" pitchFamily="34" charset="0"/>
                </a:endParaRP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rPr sz="1700" dirty="0">
                    <a:latin typeface="Arial" pitchFamily="34" charset="0"/>
                    <a:cs typeface="Arial" pitchFamily="34" charset="0"/>
                  </a:rPr>
                  <a:t>в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требуемом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месте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(r, z)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вычисляем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суммарный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магнитный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поток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ψ(r, z)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от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тока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в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полоидальной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обмотке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и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наведённых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токов</a:t>
                </a:r>
                <a:endParaRPr sz="1700" dirty="0">
                  <a:latin typeface="Arial" pitchFamily="34" charset="0"/>
                  <a:cs typeface="Arial" pitchFamily="34" charset="0"/>
                </a:endParaRP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вычисляем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магнитное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поле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sz="1700" dirty="0">
                    <a:latin typeface="Arial" pitchFamily="34" charset="0"/>
                    <a:cs typeface="Arial" pitchFamily="34" charset="0"/>
                  </a:rPr>
                  <a:t>  в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местах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расположения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магнитных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датчиков</a:t>
                </a:r>
                <a:endParaRPr sz="1700" dirty="0">
                  <a:latin typeface="Arial" pitchFamily="34" charset="0"/>
                  <a:cs typeface="Arial" pitchFamily="34" charset="0"/>
                </a:endParaRP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напряжение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на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магнитном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датчике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U,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снимаемое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с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катушки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пропорционально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—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dΦ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/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dt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где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Φ = BNS, B —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составляющая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вектора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индукции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магнитного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поля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вдоль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оси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магнитного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датчика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, S —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площадь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поперечного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сечения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датчика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, N —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количество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sz="1700" dirty="0" err="1">
                    <a:latin typeface="Arial" pitchFamily="34" charset="0"/>
                    <a:cs typeface="Arial" pitchFamily="34" charset="0"/>
                  </a:rPr>
                  <a:t>витков</a:t>
                </a:r>
                <a:r>
                  <a:rPr sz="1700" dirty="0">
                    <a:latin typeface="Arial" pitchFamily="34" charset="0"/>
                    <a:cs typeface="Arial" pitchFamily="34" charset="0"/>
                  </a:rPr>
                  <a:t>;</a:t>
                </a:r>
              </a:p>
            </p:txBody>
          </p:sp>
        </mc:Choice>
        <mc:Fallback xmlns="">
          <p:sp>
            <p:nvSpPr>
              <p:cNvPr id="113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13330" y="1152462"/>
                <a:ext cx="5952717" cy="4565846"/>
              </a:xfrm>
              <a:prstGeom prst="rect">
                <a:avLst/>
              </a:prstGeom>
              <a:blipFill rotWithShape="1">
                <a:blip r:embed="rId2"/>
                <a:stretch>
                  <a:fillRect l="-409" t="-935" r="-4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9630" y="1122812"/>
            <a:ext cx="5926347" cy="457415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5</a:t>
            </a:r>
            <a:endParaRPr lang="en-US" altLang="ru-RU" sz="2000" dirty="0">
              <a:latin typeface="Arial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16825" y="6130111"/>
            <a:ext cx="10515600" cy="60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Arial" pitchFamily="34" charset="0"/>
                <a:cs typeface="Arial" pitchFamily="34" charset="0"/>
              </a:rPr>
              <a:t>В. Ф. Андреев и др. Моделирование магнитных измерений на </a:t>
            </a:r>
            <a:r>
              <a:rPr lang="ru-RU" sz="1600" dirty="0" err="1">
                <a:latin typeface="Arial" pitchFamily="34" charset="0"/>
                <a:cs typeface="Arial" pitchFamily="34" charset="0"/>
              </a:rPr>
              <a:t>токамаке</a:t>
            </a:r>
            <a:r>
              <a:rPr lang="ru-RU" sz="1600" dirty="0">
                <a:latin typeface="Arial" pitchFamily="34" charset="0"/>
                <a:cs typeface="Arial" pitchFamily="34" charset="0"/>
              </a:rPr>
              <a:t> Т-15МД с учетом наведенных токов в вакуумной камере // ВАНТ. 2021, т.44, </a:t>
            </a:r>
            <a:r>
              <a:rPr lang="ru-RU" sz="1600" dirty="0" err="1">
                <a:latin typeface="Arial" pitchFamily="34" charset="0"/>
                <a:cs typeface="Arial" pitchFamily="34" charset="0"/>
              </a:rPr>
              <a:t>вып</a:t>
            </a:r>
            <a:r>
              <a:rPr lang="ru-RU" sz="1600" dirty="0">
                <a:latin typeface="Arial" pitchFamily="34" charset="0"/>
                <a:cs typeface="Arial" pitchFamily="34" charset="0"/>
              </a:rPr>
              <a:t>. 4, с.25-42.</a:t>
            </a:r>
          </a:p>
        </p:txBody>
      </p:sp>
    </p:spTree>
    <p:extLst>
      <p:ext uri="{BB962C8B-B14F-4D97-AF65-F5344CB8AC3E}">
        <p14:creationId xmlns:p14="http://schemas.microsoft.com/office/powerpoint/2010/main" val="210452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: скругленные углы 31"/>
          <p:cNvSpPr/>
          <p:nvPr/>
        </p:nvSpPr>
        <p:spPr>
          <a:xfrm>
            <a:off x="2285834" y="4389105"/>
            <a:ext cx="3375478" cy="14894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04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sz="3200" b="1" dirty="0" err="1">
                <a:latin typeface="Arial" pitchFamily="34" charset="0"/>
                <a:cs typeface="Arial" pitchFamily="34" charset="0"/>
              </a:rPr>
              <a:t>Математическая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модель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расчёта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магнитных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полей</a:t>
            </a:r>
            <a:r>
              <a:rPr sz="3200" b="1" dirty="0">
                <a:latin typeface="Arial" pitchFamily="34" charset="0"/>
                <a:cs typeface="Arial" pitchFamily="34" charset="0"/>
              </a:rPr>
              <a:t> в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токамаке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6"/>
              <p:cNvSpPr txBox="1"/>
              <p:nvPr/>
            </p:nvSpPr>
            <p:spPr>
              <a:xfrm>
                <a:off x="310719" y="2206734"/>
                <a:ext cx="3662855" cy="5921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sepChr m:val=",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subSup"/>
                          <m:supHide m:val="on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5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9" y="2206734"/>
                <a:ext cx="3662855" cy="592189"/>
              </a:xfrm>
              <a:prstGeom prst="rect">
                <a:avLst/>
              </a:prstGeom>
              <a:blipFill rotWithShape="0">
                <a:blip r:embed="rId2"/>
                <a:stretch>
                  <a:fillRect r="-5158" b="-30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20"/>
              <p:cNvSpPr txBox="1"/>
              <p:nvPr/>
            </p:nvSpPr>
            <p:spPr>
              <a:xfrm>
                <a:off x="310719" y="3347328"/>
                <a:ext cx="3257620" cy="5921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𝝍</m:t>
                      </m:r>
                      <m:d>
                        <m:dPr>
                          <m:sepChr m:val=",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∬"/>
                          <m:limLoc m:val="subSup"/>
                          <m:supHide m:val="on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6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9" y="3347328"/>
                <a:ext cx="3257620" cy="592189"/>
              </a:xfrm>
              <a:prstGeom prst="rect">
                <a:avLst/>
              </a:prstGeom>
              <a:blipFill rotWithShape="0">
                <a:blip r:embed="rId3"/>
                <a:stretch>
                  <a:fillRect r="-4120" b="-51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24"/>
              <p:cNvSpPr txBox="1"/>
              <p:nvPr/>
            </p:nvSpPr>
            <p:spPr>
              <a:xfrm>
                <a:off x="4814923" y="2183989"/>
                <a:ext cx="6892474" cy="6603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7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23" y="2183989"/>
                <a:ext cx="6892474" cy="660339"/>
              </a:xfrm>
              <a:prstGeom prst="rect">
                <a:avLst/>
              </a:prstGeom>
              <a:blipFill rotWithShape="0">
                <a:blip r:embed="rId4"/>
                <a:stretch>
                  <a:fillRect r="-61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26"/>
              <p:cNvSpPr txBox="1"/>
              <p:nvPr/>
            </p:nvSpPr>
            <p:spPr>
              <a:xfrm>
                <a:off x="4814923" y="3306100"/>
                <a:ext cx="5430066" cy="6617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ad>
                        <m:radPr>
                          <m:degHide m:val="on"/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ra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8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23" y="3306100"/>
                <a:ext cx="5430066" cy="661789"/>
              </a:xfrm>
              <a:prstGeom prst="rect">
                <a:avLst/>
              </a:prstGeom>
              <a:blipFill rotWithShape="0">
                <a:blip r:embed="rId5"/>
                <a:stretch>
                  <a:fillRect r="-147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28"/>
              <p:cNvSpPr txBox="1"/>
              <p:nvPr/>
            </p:nvSpPr>
            <p:spPr>
              <a:xfrm>
                <a:off x="2553468" y="4429661"/>
                <a:ext cx="2840212" cy="4903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68" y="4429661"/>
                <a:ext cx="2840212" cy="490348"/>
              </a:xfrm>
              <a:prstGeom prst="rect">
                <a:avLst/>
              </a:prstGeom>
              <a:blipFill rotWithShape="0">
                <a:blip r:embed="rId6"/>
                <a:stretch>
                  <a:fillRect b="-6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30"/>
              <p:cNvSpPr txBox="1"/>
              <p:nvPr/>
            </p:nvSpPr>
            <p:spPr>
              <a:xfrm>
                <a:off x="3018823" y="5133823"/>
                <a:ext cx="1830192" cy="489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𝐑𝐈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0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23" y="5133823"/>
                <a:ext cx="1830192" cy="489891"/>
              </a:xfrm>
              <a:prstGeom prst="rect">
                <a:avLst/>
              </a:prstGeom>
              <a:blipFill rotWithShape="0">
                <a:blip r:embed="rId7"/>
                <a:stretch>
                  <a:fillRect b="-61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4</a:t>
            </a:r>
            <a:endParaRPr lang="en-US" altLang="ru-RU" sz="2000" dirty="0">
              <a:latin typeface="Arial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16825" y="6130111"/>
            <a:ext cx="10515600" cy="60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Arial" pitchFamily="34" charset="0"/>
                <a:cs typeface="Arial" pitchFamily="34" charset="0"/>
              </a:rPr>
              <a:t>В. Ф. Андреев и др. Моделирование магнитных измерений на </a:t>
            </a:r>
            <a:r>
              <a:rPr lang="ru-RU" sz="1600" dirty="0" err="1">
                <a:latin typeface="Arial" pitchFamily="34" charset="0"/>
                <a:cs typeface="Arial" pitchFamily="34" charset="0"/>
              </a:rPr>
              <a:t>токамаке</a:t>
            </a:r>
            <a:r>
              <a:rPr lang="ru-RU" sz="1600" dirty="0">
                <a:latin typeface="Arial" pitchFamily="34" charset="0"/>
                <a:cs typeface="Arial" pitchFamily="34" charset="0"/>
              </a:rPr>
              <a:t> Т-15МД с учетом наведенных токов в вакуумной камере // ВАНТ. 2021, т.44, </a:t>
            </a:r>
            <a:r>
              <a:rPr lang="ru-RU" sz="1600" dirty="0" err="1">
                <a:latin typeface="Arial" pitchFamily="34" charset="0"/>
                <a:cs typeface="Arial" pitchFamily="34" charset="0"/>
              </a:rPr>
              <a:t>вып</a:t>
            </a:r>
            <a:r>
              <a:rPr lang="ru-RU" sz="1600" dirty="0">
                <a:latin typeface="Arial" pitchFamily="34" charset="0"/>
                <a:cs typeface="Arial" pitchFamily="34" charset="0"/>
              </a:rPr>
              <a:t>. 4, с.25-42.</a:t>
            </a:r>
          </a:p>
        </p:txBody>
      </p:sp>
    </p:spTree>
    <p:extLst>
      <p:ext uri="{BB962C8B-B14F-4D97-AF65-F5344CB8AC3E}">
        <p14:creationId xmlns:p14="http://schemas.microsoft.com/office/powerpoint/2010/main" val="31052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Заголовок 1"/>
          <p:cNvSpPr txBox="1">
            <a:spLocks noGrp="1"/>
          </p:cNvSpPr>
          <p:nvPr>
            <p:ph type="title"/>
          </p:nvPr>
        </p:nvSpPr>
        <p:spPr>
          <a:xfrm>
            <a:off x="607645" y="182249"/>
            <a:ext cx="11260304" cy="109978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8">
              <a:defRPr sz="3783"/>
            </a:lvl1pPr>
          </a:lstStyle>
          <a:p>
            <a:r>
              <a:rPr sz="3200" b="1" dirty="0" err="1">
                <a:latin typeface="Arial" pitchFamily="34" charset="0"/>
                <a:cs typeface="Arial" pitchFamily="34" charset="0"/>
              </a:rPr>
              <a:t>Сравнение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расчётных</a:t>
            </a:r>
            <a:r>
              <a:rPr sz="3200" b="1" dirty="0">
                <a:latin typeface="Arial" pitchFamily="34" charset="0"/>
                <a:cs typeface="Arial" pitchFamily="34" charset="0"/>
              </a:rPr>
              <a:t> и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экспериментальных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напряжений</a:t>
            </a:r>
            <a:endParaRPr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7" name="Объект 6" descr="Объект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0326" y="1464904"/>
            <a:ext cx="7731943" cy="513824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Box 7"/>
          <p:cNvSpPr txBox="1"/>
          <p:nvPr/>
        </p:nvSpPr>
        <p:spPr>
          <a:xfrm>
            <a:off x="285363" y="1337044"/>
            <a:ext cx="357187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>
                <a:solidFill>
                  <a:srgbClr val="FF0000"/>
                </a:solidFill>
              </a:defRPr>
            </a:pPr>
            <a:r>
              <a:rPr dirty="0" err="1">
                <a:latin typeface="Arial" pitchFamily="34" charset="0"/>
                <a:cs typeface="Arial" pitchFamily="34" charset="0"/>
              </a:rPr>
              <a:t>Красные</a:t>
            </a:r>
            <a:r>
              <a:rPr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b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кривые</a:t>
            </a:r>
            <a:r>
              <a:rPr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b="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расчётные</a:t>
            </a:r>
            <a:r>
              <a:rPr b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b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данные</a:t>
            </a:r>
            <a:endParaRPr b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defRPr b="1"/>
            </a:pPr>
            <a:r>
              <a:rPr dirty="0" err="1">
                <a:latin typeface="Arial" pitchFamily="34" charset="0"/>
                <a:cs typeface="Arial" pitchFamily="34" charset="0"/>
              </a:rPr>
              <a:t>Чёрные</a:t>
            </a:r>
            <a:r>
              <a:rPr b="0" dirty="0">
                <a:latin typeface="Arial" pitchFamily="34" charset="0"/>
                <a:cs typeface="Arial" pitchFamily="34" charset="0"/>
              </a:rPr>
              <a:t> </a:t>
            </a:r>
            <a:r>
              <a:rPr b="0" dirty="0" err="1">
                <a:latin typeface="Arial" pitchFamily="34" charset="0"/>
                <a:cs typeface="Arial" pitchFamily="34" charset="0"/>
              </a:rPr>
              <a:t>кривые</a:t>
            </a:r>
            <a:r>
              <a:rPr b="0" dirty="0">
                <a:latin typeface="Arial" pitchFamily="34" charset="0"/>
                <a:cs typeface="Arial" pitchFamily="34" charset="0"/>
              </a:rPr>
              <a:t> – </a:t>
            </a:r>
            <a:r>
              <a:rPr b="0" dirty="0" err="1">
                <a:latin typeface="Arial" pitchFamily="34" charset="0"/>
                <a:cs typeface="Arial" pitchFamily="34" charset="0"/>
              </a:rPr>
              <a:t>экспериментальные</a:t>
            </a:r>
            <a:r>
              <a:rPr b="0" dirty="0">
                <a:latin typeface="Arial" pitchFamily="34" charset="0"/>
                <a:cs typeface="Arial" pitchFamily="34" charset="0"/>
              </a:rPr>
              <a:t> </a:t>
            </a:r>
            <a:r>
              <a:rPr b="0" dirty="0" err="1">
                <a:latin typeface="Arial" pitchFamily="34" charset="0"/>
                <a:cs typeface="Arial" pitchFamily="34" charset="0"/>
              </a:rPr>
              <a:t>данные</a:t>
            </a:r>
            <a:endParaRPr b="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5"/>
              <p:cNvSpPr txBox="1"/>
              <p:nvPr/>
            </p:nvSpPr>
            <p:spPr>
              <a:xfrm>
                <a:off x="607645" y="2880091"/>
                <a:ext cx="1830193" cy="48989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𝐑𝐈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9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45" y="2880091"/>
                <a:ext cx="1830193" cy="489890"/>
              </a:xfrm>
              <a:prstGeom prst="rect">
                <a:avLst/>
              </a:prstGeom>
              <a:blipFill rotWithShape="0">
                <a:blip r:embed="rId3"/>
                <a:stretch>
                  <a:fillRect b="-61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Скругленный прямоугольник 1"/>
          <p:cNvSpPr/>
          <p:nvPr/>
        </p:nvSpPr>
        <p:spPr>
          <a:xfrm>
            <a:off x="607645" y="3037104"/>
            <a:ext cx="214482" cy="2612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335932" y="3037104"/>
            <a:ext cx="148045" cy="2612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4" descr="Picture 4"/>
          <p:cNvPicPr>
            <a:picLocks noChangeAspect="1"/>
          </p:cNvPicPr>
          <p:nvPr/>
        </p:nvPicPr>
        <p:blipFill rotWithShape="1">
          <a:blip r:embed="rId4">
            <a:extLst/>
          </a:blip>
          <a:srcRect l="1713" t="12469" r="6533" b="33037"/>
          <a:stretch/>
        </p:blipFill>
        <p:spPr>
          <a:xfrm>
            <a:off x="285364" y="3665140"/>
            <a:ext cx="3571875" cy="25527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>
                <a:latin typeface="Arial" charset="0"/>
              </a:rPr>
              <a:t>6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9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9325" y="172625"/>
            <a:ext cx="11115674" cy="92551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Подход с минимизацией функционала отклонений</a:t>
            </a:r>
            <a:endParaRPr lang="ru-RU" sz="3600" b="1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3483" y="1920082"/>
                <a:ext cx="4968989" cy="89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𝑐𝑜𝑚𝑝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83" y="1920082"/>
                <a:ext cx="4968989" cy="89614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94260" y="3290888"/>
            <a:ext cx="57751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Проблемы: </a:t>
            </a:r>
          </a:p>
          <a:p>
            <a:pPr marL="342900" indent="-342900">
              <a:buAutoNum type="arabicParenR"/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К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оличество частных производных, необходимых для вычисления градиента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Локальные минимумы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9" y="4186238"/>
            <a:ext cx="5324475" cy="25241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b="4735"/>
          <a:stretch/>
        </p:blipFill>
        <p:spPr>
          <a:xfrm>
            <a:off x="6633062" y="1194388"/>
            <a:ext cx="4219575" cy="2758487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7</a:t>
            </a:r>
            <a:endParaRPr lang="en-US" altLang="ru-RU" sz="2000" dirty="0"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376" y="5229880"/>
            <a:ext cx="5775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Решение: </a:t>
            </a:r>
          </a:p>
          <a:p>
            <a:r>
              <a:rPr lang="ru-RU" sz="2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Переход к нейронным сетям</a:t>
            </a:r>
          </a:p>
        </p:txBody>
      </p:sp>
    </p:spTree>
    <p:extLst>
      <p:ext uri="{BB962C8B-B14F-4D97-AF65-F5344CB8AC3E}">
        <p14:creationId xmlns:p14="http://schemas.microsoft.com/office/powerpoint/2010/main" val="22249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3600" b="1" dirty="0" err="1">
                <a:latin typeface="Arial" pitchFamily="34" charset="0"/>
                <a:cs typeface="Arial" pitchFamily="34" charset="0"/>
              </a:rPr>
              <a:t>Блок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схема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задачи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err="1">
                <a:latin typeface="Arial" pitchFamily="34" charset="0"/>
                <a:cs typeface="Arial" pitchFamily="34" charset="0"/>
              </a:rPr>
              <a:t>обучения</a:t>
            </a:r>
            <a:r>
              <a:rPr sz="3600" b="1" dirty="0">
                <a:latin typeface="Arial" pitchFamily="34" charset="0"/>
                <a:cs typeface="Arial" pitchFamily="34" charset="0"/>
              </a:rPr>
              <a:t> </a:t>
            </a:r>
            <a:r>
              <a:rPr sz="3600" b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sz="3600" b="1" dirty="0" smtClean="0">
                <a:latin typeface="Arial" pitchFamily="34" charset="0"/>
                <a:cs typeface="Arial" pitchFamily="34" charset="0"/>
              </a:rPr>
              <a:t>обучение с учителем</a:t>
            </a:r>
            <a:r>
              <a:rPr sz="3600" b="1" dirty="0" smtClean="0">
                <a:latin typeface="Arial" pitchFamily="34" charset="0"/>
                <a:cs typeface="Arial" pitchFamily="34" charset="0"/>
              </a:rPr>
              <a:t>)</a:t>
            </a:r>
            <a:endParaRPr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90370" y="1818328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Geometry</a:t>
            </a:r>
            <a:r>
              <a:rPr lang="en-US" dirty="0" smtClean="0"/>
              <a:t> – 2D </a:t>
            </a:r>
            <a:r>
              <a:rPr lang="ru-RU" dirty="0" smtClean="0"/>
              <a:t>сечение камеры, положение отдельных элементов</a:t>
            </a:r>
          </a:p>
          <a:p>
            <a:r>
              <a:rPr lang="en-US" b="1" dirty="0" smtClean="0"/>
              <a:t>Currents</a:t>
            </a:r>
            <a:r>
              <a:rPr lang="en-US" dirty="0" smtClean="0"/>
              <a:t> – </a:t>
            </a:r>
            <a:r>
              <a:rPr lang="ru-RU" dirty="0" smtClean="0"/>
              <a:t>задание токов в активных катушках</a:t>
            </a:r>
          </a:p>
          <a:p>
            <a:r>
              <a:rPr lang="en-US" b="1" dirty="0" smtClean="0"/>
              <a:t>Code</a:t>
            </a:r>
            <a:r>
              <a:rPr lang="en-US" dirty="0" smtClean="0"/>
              <a:t> – </a:t>
            </a:r>
            <a:r>
              <a:rPr lang="ru-RU" dirty="0" smtClean="0"/>
              <a:t>программа Андреева В.Ф.</a:t>
            </a:r>
          </a:p>
          <a:p>
            <a:r>
              <a:rPr lang="en-US" b="1" dirty="0" smtClean="0"/>
              <a:t>Fields Signals </a:t>
            </a:r>
            <a:r>
              <a:rPr lang="en-US" dirty="0" smtClean="0"/>
              <a:t>– </a:t>
            </a:r>
            <a:r>
              <a:rPr lang="ru-RU" dirty="0" smtClean="0"/>
              <a:t>двухкомпонентный сигнал с датчиков, рассчитываемы программой</a:t>
            </a:r>
          </a:p>
          <a:p>
            <a:r>
              <a:rPr lang="en-US" b="1" dirty="0" smtClean="0"/>
              <a:t>Code module … </a:t>
            </a:r>
            <a:r>
              <a:rPr lang="en-US" dirty="0" smtClean="0"/>
              <a:t>- </a:t>
            </a:r>
            <a:r>
              <a:rPr lang="ru-RU" dirty="0" smtClean="0"/>
              <a:t>дополнительный код, написанный для варьирования матрицы </a:t>
            </a:r>
            <a:r>
              <a:rPr lang="en-US" dirty="0" smtClean="0"/>
              <a:t>L, </a:t>
            </a:r>
            <a:r>
              <a:rPr lang="ru-RU" dirty="0" smtClean="0"/>
              <a:t>выдающий пары </a:t>
            </a:r>
            <a:r>
              <a:rPr lang="en-US" dirty="0" smtClean="0"/>
              <a:t>L-U</a:t>
            </a:r>
            <a:endParaRPr lang="ru-RU" dirty="0" smtClean="0"/>
          </a:p>
          <a:p>
            <a:r>
              <a:rPr lang="en-US" b="1" dirty="0" smtClean="0"/>
              <a:t>NN</a:t>
            </a:r>
            <a:r>
              <a:rPr lang="en-US" dirty="0" smtClean="0"/>
              <a:t> – </a:t>
            </a:r>
            <a:r>
              <a:rPr lang="ru-RU" dirty="0" err="1" smtClean="0"/>
              <a:t>нейросеть</a:t>
            </a:r>
            <a:r>
              <a:rPr lang="ru-RU" dirty="0" smtClean="0"/>
              <a:t>, принимающая на вход разность напряжений, выдающая поправки к матрице </a:t>
            </a:r>
            <a:r>
              <a:rPr lang="en-US" dirty="0" smtClean="0"/>
              <a:t>L</a:t>
            </a:r>
            <a:endParaRPr lang="ru-RU" dirty="0"/>
          </a:p>
        </p:txBody>
      </p:sp>
      <p:pic>
        <p:nvPicPr>
          <p:cNvPr id="130" name="Объект 3" descr="Объект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1970" y="1089662"/>
            <a:ext cx="5907862" cy="490458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latin typeface="Arial" charset="0"/>
              </a:rPr>
              <a:t>8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7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3200" b="1" dirty="0" err="1">
                <a:latin typeface="Arial" pitchFamily="34" charset="0"/>
                <a:cs typeface="Arial" pitchFamily="34" charset="0"/>
              </a:rPr>
              <a:t>Примененный</a:t>
            </a:r>
            <a:r>
              <a:rPr sz="3200" b="1" dirty="0">
                <a:latin typeface="Arial" pitchFamily="34" charset="0"/>
                <a:cs typeface="Arial" pitchFamily="34" charset="0"/>
              </a:rPr>
              <a:t> </a:t>
            </a:r>
            <a:r>
              <a:rPr sz="3200" b="1" dirty="0" err="1">
                <a:latin typeface="Arial" pitchFamily="34" charset="0"/>
                <a:cs typeface="Arial" pitchFamily="34" charset="0"/>
              </a:rPr>
              <a:t>подход</a:t>
            </a:r>
            <a:r>
              <a:rPr sz="3200" b="1" dirty="0">
                <a:latin typeface="Arial" pitchFamily="34" charset="0"/>
                <a:cs typeface="Arial" pitchFamily="34" charset="0"/>
              </a:rPr>
              <a:t> - FFNN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Loss – MSE (mean squared error) </a:t>
            </a:r>
            <a:r>
              <a:rPr lang="ru-RU" dirty="0" smtClean="0"/>
              <a:t>по всем элементам матрицы </a:t>
            </a:r>
            <a:r>
              <a:rPr lang="en-US" dirty="0" smtClean="0"/>
              <a:t>L -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true</a:t>
            </a:r>
            <a:endParaRPr lang="ru-RU" baseline="-25000" dirty="0" smtClean="0"/>
          </a:p>
          <a:p>
            <a:r>
              <a:rPr lang="en-US" dirty="0" smtClean="0"/>
              <a:t>Accuracy – </a:t>
            </a:r>
            <a:r>
              <a:rPr lang="ru-RU" dirty="0" smtClean="0"/>
              <a:t>к всем элементам матрицы 1 </a:t>
            </a:r>
            <a:r>
              <a:rPr lang="en-US" dirty="0" smtClean="0"/>
              <a:t>if |L –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true</a:t>
            </a:r>
            <a:r>
              <a:rPr lang="en-US" dirty="0" smtClean="0"/>
              <a:t> |&lt;0.01 else 0, </a:t>
            </a:r>
            <a:r>
              <a:rPr lang="ru-RU" dirty="0" smtClean="0"/>
              <a:t>потом складываем и делим на число элементов</a:t>
            </a:r>
            <a:endParaRPr lang="ru-RU" dirty="0"/>
          </a:p>
          <a:p>
            <a:endParaRPr lang="ru-RU" dirty="0"/>
          </a:p>
        </p:txBody>
      </p:sp>
      <p:pic>
        <p:nvPicPr>
          <p:cNvPr id="1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6264" y="1657443"/>
            <a:ext cx="4999736" cy="468763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Box 4">
            <a:extLst>
              <a:ext uri="{FF2B5EF4-FFF2-40B4-BE49-F238E27FC236}">
                <a16:creationId xmlns="" xmlns:a16="http://schemas.microsoft.com/office/drawing/2014/main" id="{DE262FB7-3FA1-4D2B-BC0D-7FC7CC6C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022" y="6345082"/>
            <a:ext cx="737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000" dirty="0">
                <a:latin typeface="Arial" charset="0"/>
              </a:rPr>
              <a:t>9</a:t>
            </a:r>
            <a:endParaRPr lang="en-US" altLang="ru-RU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94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497</Words>
  <Application>Microsoft Office PowerPoint</Application>
  <PresentationFormat>Широкоэкранный</PresentationFormat>
  <Paragraphs>79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Применение глубокого обучения для задачи оптимизации двумерной модели камеры токамака</vt:lpstr>
      <vt:lpstr>Постановка задачи</vt:lpstr>
      <vt:lpstr>Токамак Т-15МД</vt:lpstr>
      <vt:lpstr>Алгоритм расчёта магнитных полей в токамаке</vt:lpstr>
      <vt:lpstr>Математическая модель расчёта магнитных полей в токамаке</vt:lpstr>
      <vt:lpstr>Сравнение расчётных и экспериментальных напряжений</vt:lpstr>
      <vt:lpstr>Подход с минимизацией функционала отклонений</vt:lpstr>
      <vt:lpstr>Блок схема задачи обучения (обучение с учителем)</vt:lpstr>
      <vt:lpstr>Примененный подход - FFNN</vt:lpstr>
      <vt:lpstr>Лучший результат</vt:lpstr>
      <vt:lpstr>Презентация PowerPoint</vt:lpstr>
      <vt:lpstr>«Облегчение» обучения</vt:lpstr>
      <vt:lpstr>Презентация PowerPoint</vt:lpstr>
      <vt:lpstr>Выводы</vt:lpstr>
      <vt:lpstr>Спасибо за внимание!</vt:lpstr>
      <vt:lpstr>Блок схема задачи обучения (обучение с подкреплением)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глубокого обучения для задачи оптимизации двумерной модели камеры токамака</dc:title>
  <dc:creator>Семёнов Александр</dc:creator>
  <cp:lastModifiedBy>Семёнов Александр</cp:lastModifiedBy>
  <cp:revision>28</cp:revision>
  <dcterms:created xsi:type="dcterms:W3CDTF">2022-11-04T11:08:04Z</dcterms:created>
  <dcterms:modified xsi:type="dcterms:W3CDTF">2022-11-06T17:58:08Z</dcterms:modified>
</cp:coreProperties>
</file>